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58" r:id="rId5"/>
    <p:sldId id="257" r:id="rId6"/>
    <p:sldId id="261" r:id="rId7"/>
    <p:sldId id="263" r:id="rId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CC0099"/>
    <a:srgbClr val="FFFFFF"/>
    <a:srgbClr val="FFE7FF"/>
    <a:srgbClr val="D5EFFF"/>
    <a:srgbClr val="FFFFE5"/>
    <a:srgbClr val="FF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2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6FDF793-EB66-4DE2-9395-8E56F9D6E0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CB3FAB7-4189-4B3E-827C-4FA2D6C0C8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B5F2134-D7AC-4F55-B1B3-4B8C9751F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FB7E-6F6B-4531-8BD5-C6F2F6173162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FA7C981-980E-4945-A582-6F297A28D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D058013-94A8-414C-A247-93A36E82F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9592-ED2C-4609-8310-6F6614833C2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3383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1AF43AA-0373-4FB6-9261-7AC852964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F8831359-8569-4E9E-94EE-2F4060064E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140F0B0-70C5-4CD7-9505-CE8C89BB1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FB7E-6F6B-4531-8BD5-C6F2F6173162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244B8E7-516A-446B-8D3A-43F7C19DE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CAD6DD6-0016-4618-A23C-A0FB7DA22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9592-ED2C-4609-8310-6F6614833C2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37267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F4D59FE4-2AEC-4368-AEE6-F57BAFEE47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24245D3C-9B54-44F7-9F0D-485F48DF49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190F197-4A7D-4F5B-8B2F-7C8346D81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FB7E-6F6B-4531-8BD5-C6F2F6173162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1B1789-28F7-40FF-B9FE-571339C4B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1D2ECD3-D8B8-4A5E-BDD8-ABB1419B6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9592-ED2C-4609-8310-6F6614833C2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90913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6ECB937-99E7-4C4B-8108-4447362FD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85C8C63-6D28-4D6E-9FC1-105A0C6DB2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F69D2A0-9567-4983-A25D-3DA6A0F1D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FB7E-6F6B-4531-8BD5-C6F2F6173162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1CE4447-B355-4B8B-A7C6-B6A17E2B3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89DBC4A-F6D8-4276-ACDD-22AA5D2F1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9592-ED2C-4609-8310-6F6614833C2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86575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6FB58EC-6A6C-4EE3-8EC3-A6C473A7F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FDF5933-FC8B-4698-8348-D7D2028C93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5C5452F-1708-4AE6-A96F-1C50C71A5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FB7E-6F6B-4531-8BD5-C6F2F6173162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A6BE54F-6D54-4903-A7E4-6DC352280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DC6EA09-3481-4228-AF43-9C0E4313F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9592-ED2C-4609-8310-6F6614833C2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78074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41D5A29-05AE-41F9-8607-3C238D2FE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576E913-8517-4923-89BC-49116640EF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952A75C-F20B-4789-85EE-AC7163CBCC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3925A804-8C86-47E4-B401-40F7BD973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FB7E-6F6B-4531-8BD5-C6F2F6173162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AB60667-C84B-4E8B-8B73-98D4ADDBA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80349B2D-5439-489D-BC22-67E18FE81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9592-ED2C-4609-8310-6F6614833C2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1369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FA485A7-D6C8-4150-A4AD-7854770FC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C33FA8B1-D8E6-45E2-985F-AC0A18C1CE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C36685EA-F4FA-4997-BBCC-FDC979F5A3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D27C7C73-173A-4405-9D2A-D8834A2C20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5F71DF43-1EFD-4E4B-9305-C94E8138C2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F4F26C45-7A11-43F7-8677-B8E5C12C8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FB7E-6F6B-4531-8BD5-C6F2F6173162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DA69D105-3466-48F0-989E-49E31910F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9A32E725-25BA-41D4-82A0-168E9443E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9592-ED2C-4609-8310-6F6614833C2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02177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FA367F0-14C7-4C9F-ADEA-9CE42414D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407E0C81-9B94-4365-9906-519667CE2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FB7E-6F6B-4531-8BD5-C6F2F6173162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F8CEAE2-303E-4E3B-AE3B-E6D06092D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BE730C95-472C-4AD8-A30B-06869C64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9592-ED2C-4609-8310-6F6614833C2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56174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B867A3DD-8125-4533-86C7-7B1A6A1A8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FB7E-6F6B-4531-8BD5-C6F2F6173162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C2C5714A-FB3C-40EA-A7D1-CE7F5E1F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E38A3371-E095-459D-A1EF-003C0D6A2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9592-ED2C-4609-8310-6F6614833C2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40193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C22986-9C73-4974-8954-6AACA0E54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CFCF550-0B4B-4A98-88AE-3716A9A815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39BEC4F2-8405-46CF-B3CA-BD32A0DD88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6AC061CA-27BB-43FF-A036-1E44F86C1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FB7E-6F6B-4531-8BD5-C6F2F6173162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F49166C2-BD68-43CD-AD66-6AF0CB393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16741EF-2950-470C-8551-185CD8DB9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9592-ED2C-4609-8310-6F6614833C2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33366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9725B28-4AC9-467F-930F-12B56C2BF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101DCDC1-AF34-4D2B-BE06-174D48AB54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D53195AD-5366-49F3-B81F-4CF1E9EC56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D851428D-9C7A-4630-B280-3F9D48BF6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CFB7E-6F6B-4531-8BD5-C6F2F6173162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389D4DD3-3C8B-46CB-B439-EC05BF88F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DAAFEE04-8AEA-4E10-949A-DF094B6A3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459592-ED2C-4609-8310-6F6614833C2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08431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EA8C4831-BB79-4838-AE6D-872DE55D1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990CBDB-9399-4B9F-BD90-60B50A1AFE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AD09DF8-DC27-4659-84FD-0861DC2BB9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0CFB7E-6F6B-4531-8BD5-C6F2F6173162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FDB4F99-13AA-42E0-9193-94E75106EF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972473F-F49F-487B-AE36-1444712C7E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459592-ED2C-4609-8310-6F6614833C2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4501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10" Type="http://schemas.openxmlformats.org/officeDocument/2006/relationships/image" Target="../media/image13.png"/><Relationship Id="rId4" Type="http://schemas.openxmlformats.org/officeDocument/2006/relationships/image" Target="../media/image1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ordwall.net/play/15999/538/56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84B578F-4611-461E-BEDA-B62E6AF902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BAA1975-ED38-45DD-A4A8-8F7515BB77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3A0CEB3-44EA-4CE7-9917-D303084FF4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3BB1BFAB-93A9-4A0E-92C5-1BCE51F1F9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47025CE7-2891-4CE1-8F46-2F893CB4DE4C}"/>
              </a:ext>
            </a:extLst>
          </p:cNvPr>
          <p:cNvSpPr txBox="1"/>
          <p:nvPr/>
        </p:nvSpPr>
        <p:spPr>
          <a:xfrm>
            <a:off x="6102493" y="1372185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3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11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Crazy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about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sports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2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236758CA-C4F8-464B-B84A-34609CCBFD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257975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7888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84B578F-4611-461E-BEDA-B62E6AF902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BAA1975-ED38-45DD-A4A8-8F7515BB77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3A0CEB3-44EA-4CE7-9917-D303084FF4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04D57B7-261C-4FE2-8C4D-96CE830B19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4727" y="88462"/>
            <a:ext cx="5291090" cy="668107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3F40103-E51E-471A-BFFA-D352388BBD36}"/>
              </a:ext>
            </a:extLst>
          </p:cNvPr>
          <p:cNvSpPr txBox="1"/>
          <p:nvPr/>
        </p:nvSpPr>
        <p:spPr>
          <a:xfrm>
            <a:off x="155763" y="462846"/>
            <a:ext cx="2103201" cy="230832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108. Do </a:t>
            </a:r>
            <a:r>
              <a:rPr lang="hr-HR" sz="1600" b="1" dirty="0" err="1">
                <a:solidFill>
                  <a:srgbClr val="0070C0"/>
                </a:solidFill>
              </a:rPr>
              <a:t>exercise</a:t>
            </a:r>
            <a:r>
              <a:rPr lang="hr-HR" sz="1600" b="1" dirty="0">
                <a:solidFill>
                  <a:srgbClr val="0070C0"/>
                </a:solidFill>
              </a:rPr>
              <a:t> 6a, </a:t>
            </a:r>
            <a:r>
              <a:rPr lang="hr-HR" sz="1600" b="1" dirty="0" err="1">
                <a:solidFill>
                  <a:srgbClr val="0070C0"/>
                </a:solidFill>
              </a:rPr>
              <a:t>Present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perfect</a:t>
            </a:r>
            <a:r>
              <a:rPr lang="hr-HR" sz="1600" b="1" dirty="0">
                <a:solidFill>
                  <a:srgbClr val="0070C0"/>
                </a:solidFill>
              </a:rPr>
              <a:t> QUIZ.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108 i riješite zadatak 6a, </a:t>
            </a:r>
            <a:r>
              <a:rPr lang="hr-HR" sz="1600" i="1" dirty="0" err="1">
                <a:solidFill>
                  <a:srgbClr val="0070C0"/>
                </a:solidFill>
              </a:rPr>
              <a:t>Present</a:t>
            </a:r>
            <a:r>
              <a:rPr lang="hr-HR" sz="1600" i="1" dirty="0">
                <a:solidFill>
                  <a:srgbClr val="0070C0"/>
                </a:solidFill>
              </a:rPr>
              <a:t> Perfect </a:t>
            </a:r>
            <a:r>
              <a:rPr lang="hr-HR" sz="1600" dirty="0">
                <a:solidFill>
                  <a:srgbClr val="0070C0"/>
                </a:solidFill>
              </a:rPr>
              <a:t>kviz.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FE404DF9-DE9F-434F-835D-0358C1057CC2}"/>
              </a:ext>
            </a:extLst>
          </p:cNvPr>
          <p:cNvSpPr txBox="1"/>
          <p:nvPr/>
        </p:nvSpPr>
        <p:spPr>
          <a:xfrm>
            <a:off x="5191554" y="215701"/>
            <a:ext cx="6844683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pitanja. Odaberite prikladan glagol i preoblikujte ga u </a:t>
            </a:r>
            <a:r>
              <a:rPr lang="hr-HR" sz="1600" i="1" dirty="0">
                <a:solidFill>
                  <a:srgbClr val="0070C0"/>
                </a:solidFill>
              </a:rPr>
              <a:t>past </a:t>
            </a:r>
            <a:r>
              <a:rPr lang="hr-HR" sz="1600" i="1" dirty="0" err="1">
                <a:solidFill>
                  <a:srgbClr val="0070C0"/>
                </a:solidFill>
              </a:rPr>
              <a:t>participle</a:t>
            </a:r>
            <a:r>
              <a:rPr lang="hr-HR" sz="1600" i="1" dirty="0">
                <a:solidFill>
                  <a:srgbClr val="0070C0"/>
                </a:solidFill>
              </a:rPr>
              <a:t>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39474B21-CDDF-4788-B6F6-EE7F8B50449E}"/>
              </a:ext>
            </a:extLst>
          </p:cNvPr>
          <p:cNvSpPr txBox="1"/>
          <p:nvPr/>
        </p:nvSpPr>
        <p:spPr>
          <a:xfrm>
            <a:off x="6010183" y="1617955"/>
            <a:ext cx="7102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met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0E99D4D4-A3BE-477E-B360-8FFC6585ABAB}"/>
              </a:ext>
            </a:extLst>
          </p:cNvPr>
          <p:cNvSpPr txBox="1"/>
          <p:nvPr/>
        </p:nvSpPr>
        <p:spPr>
          <a:xfrm>
            <a:off x="5299970" y="2146886"/>
            <a:ext cx="7102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done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49DB8E22-6B08-42A4-BB03-E310B708F5CD}"/>
              </a:ext>
            </a:extLst>
          </p:cNvPr>
          <p:cNvSpPr txBox="1"/>
          <p:nvPr/>
        </p:nvSpPr>
        <p:spPr>
          <a:xfrm>
            <a:off x="5740893" y="2632271"/>
            <a:ext cx="7102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had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78EE3921-CAB9-4357-A575-E8903F0C491B}"/>
              </a:ext>
            </a:extLst>
          </p:cNvPr>
          <p:cNvSpPr txBox="1"/>
          <p:nvPr/>
        </p:nvSpPr>
        <p:spPr>
          <a:xfrm>
            <a:off x="5655076" y="3115595"/>
            <a:ext cx="7102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eaten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EFE9EDD5-948C-4B5D-9CB4-D4E5B029CF08}"/>
              </a:ext>
            </a:extLst>
          </p:cNvPr>
          <p:cNvSpPr txBox="1"/>
          <p:nvPr/>
        </p:nvSpPr>
        <p:spPr>
          <a:xfrm>
            <a:off x="5191554" y="3583660"/>
            <a:ext cx="7102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seen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268A5EDC-8906-4A72-91FA-29EA214E657E}"/>
              </a:ext>
            </a:extLst>
          </p:cNvPr>
          <p:cNvSpPr txBox="1"/>
          <p:nvPr/>
        </p:nvSpPr>
        <p:spPr>
          <a:xfrm>
            <a:off x="5191554" y="4144166"/>
            <a:ext cx="10849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received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557CDD9E-CC36-4CE8-89BB-1E8DCB75AD58}"/>
              </a:ext>
            </a:extLst>
          </p:cNvPr>
          <p:cNvSpPr txBox="1"/>
          <p:nvPr/>
        </p:nvSpPr>
        <p:spPr>
          <a:xfrm>
            <a:off x="5069149" y="4616570"/>
            <a:ext cx="7102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read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11E63927-45A8-4F46-8845-AB3A30F371A3}"/>
              </a:ext>
            </a:extLst>
          </p:cNvPr>
          <p:cNvSpPr txBox="1"/>
          <p:nvPr/>
        </p:nvSpPr>
        <p:spPr>
          <a:xfrm>
            <a:off x="5546660" y="5088974"/>
            <a:ext cx="7102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made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21CF9F4A-588F-42B0-B68D-5E8493AFF4DB}"/>
              </a:ext>
            </a:extLst>
          </p:cNvPr>
          <p:cNvSpPr txBox="1"/>
          <p:nvPr/>
        </p:nvSpPr>
        <p:spPr>
          <a:xfrm>
            <a:off x="5520027" y="5631102"/>
            <a:ext cx="7102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felt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64832B51-308E-4B25-9200-D20098C4386C}"/>
              </a:ext>
            </a:extLst>
          </p:cNvPr>
          <p:cNvSpPr txBox="1"/>
          <p:nvPr/>
        </p:nvSpPr>
        <p:spPr>
          <a:xfrm>
            <a:off x="5734033" y="6103055"/>
            <a:ext cx="7102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been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Pravokutnik 17">
            <a:extLst>
              <a:ext uri="{FF2B5EF4-FFF2-40B4-BE49-F238E27FC236}">
                <a16:creationId xmlns:a16="http://schemas.microsoft.com/office/drawing/2014/main" id="{7652CFA7-4563-4EFB-B741-FC864C75877B}"/>
              </a:ext>
            </a:extLst>
          </p:cNvPr>
          <p:cNvSpPr/>
          <p:nvPr/>
        </p:nvSpPr>
        <p:spPr>
          <a:xfrm>
            <a:off x="3048000" y="31058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hr-HR" dirty="0"/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953830C6-2C6D-439D-BF43-0703BEE661E1}"/>
              </a:ext>
            </a:extLst>
          </p:cNvPr>
          <p:cNvSpPr txBox="1"/>
          <p:nvPr/>
        </p:nvSpPr>
        <p:spPr>
          <a:xfrm>
            <a:off x="7992322" y="1967606"/>
            <a:ext cx="3799107" cy="923330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dirty="0"/>
              <a:t>R</a:t>
            </a:r>
            <a:r>
              <a:rPr lang="en-US" dirty="0" err="1"/>
              <a:t>eport</a:t>
            </a:r>
            <a:r>
              <a:rPr lang="en-US" dirty="0"/>
              <a:t> to the whole class on the most interesting things </a:t>
            </a:r>
            <a:r>
              <a:rPr lang="hr-HR" dirty="0" err="1"/>
              <a:t>you</a:t>
            </a:r>
            <a:r>
              <a:rPr lang="en-US" dirty="0"/>
              <a:t> have heard from </a:t>
            </a:r>
            <a:r>
              <a:rPr lang="hr-HR" dirty="0" err="1"/>
              <a:t>your</a:t>
            </a:r>
            <a:r>
              <a:rPr lang="en-US" dirty="0"/>
              <a:t> partner. </a:t>
            </a:r>
            <a:endParaRPr lang="hr-HR" dirty="0"/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E3F5F69F-D0F3-4B8B-97EA-1981DB797B22}"/>
              </a:ext>
            </a:extLst>
          </p:cNvPr>
          <p:cNvSpPr txBox="1"/>
          <p:nvPr/>
        </p:nvSpPr>
        <p:spPr>
          <a:xfrm>
            <a:off x="8273787" y="3144151"/>
            <a:ext cx="3080955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Izvijestite razred o najzanimljivijim informacijama koje ste čuli od svog para. 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AC3F763D-8A0D-474B-925F-BDED6DDB2A1F}"/>
              </a:ext>
            </a:extLst>
          </p:cNvPr>
          <p:cNvSpPr txBox="1"/>
          <p:nvPr/>
        </p:nvSpPr>
        <p:spPr>
          <a:xfrm>
            <a:off x="8220990" y="4888210"/>
            <a:ext cx="3799107" cy="64633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en-US" dirty="0"/>
              <a:t>Have you ever done any extreme sports</a:t>
            </a:r>
            <a:r>
              <a:rPr lang="hr-HR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57370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84B578F-4611-461E-BEDA-B62E6AF902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BAA1975-ED38-45DD-A4A8-8F7515BB77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3A0CEB3-44EA-4CE7-9917-D303084FF4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655E6B4-F21B-45C7-8679-1859AE9F86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6379" y="0"/>
            <a:ext cx="5287174" cy="6893972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95522B41-001D-4216-9D47-66D8AD489A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8230" y="295334"/>
            <a:ext cx="6930916" cy="485075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0B3828DD-153A-4282-8119-AD49588DAB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7513" y="1316894"/>
            <a:ext cx="3567974" cy="481676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EE96AB04-DD28-42CC-A8BE-EA8CBB1AE133}"/>
              </a:ext>
            </a:extLst>
          </p:cNvPr>
          <p:cNvSpPr txBox="1"/>
          <p:nvPr/>
        </p:nvSpPr>
        <p:spPr>
          <a:xfrm>
            <a:off x="5069149" y="907049"/>
            <a:ext cx="2308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A0DDC246-062A-4FDC-A5C5-66D99A43D0ED}"/>
              </a:ext>
            </a:extLst>
          </p:cNvPr>
          <p:cNvSpPr txBox="1"/>
          <p:nvPr/>
        </p:nvSpPr>
        <p:spPr>
          <a:xfrm>
            <a:off x="11161190" y="907049"/>
            <a:ext cx="2308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C1114279-C545-47EA-8968-FA4824070224}"/>
              </a:ext>
            </a:extLst>
          </p:cNvPr>
          <p:cNvSpPr txBox="1"/>
          <p:nvPr/>
        </p:nvSpPr>
        <p:spPr>
          <a:xfrm>
            <a:off x="5069149" y="4684297"/>
            <a:ext cx="2308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F9D06C6F-3FE6-4C56-90B5-FD82916196A7}"/>
              </a:ext>
            </a:extLst>
          </p:cNvPr>
          <p:cNvSpPr txBox="1"/>
          <p:nvPr/>
        </p:nvSpPr>
        <p:spPr>
          <a:xfrm>
            <a:off x="11163668" y="4704170"/>
            <a:ext cx="2308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018BE5B-3CE4-43BF-B945-0D70AC2DE1B9}"/>
              </a:ext>
            </a:extLst>
          </p:cNvPr>
          <p:cNvSpPr txBox="1"/>
          <p:nvPr/>
        </p:nvSpPr>
        <p:spPr>
          <a:xfrm>
            <a:off x="797513" y="1456423"/>
            <a:ext cx="2308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DEE1C24-5444-4C36-AC7A-2B23B5478C94}"/>
              </a:ext>
            </a:extLst>
          </p:cNvPr>
          <p:cNvSpPr txBox="1"/>
          <p:nvPr/>
        </p:nvSpPr>
        <p:spPr>
          <a:xfrm>
            <a:off x="855847" y="2212505"/>
            <a:ext cx="2308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82DED824-1FDA-4DB3-B2B7-5352C88629E5}"/>
              </a:ext>
            </a:extLst>
          </p:cNvPr>
          <p:cNvSpPr txBox="1"/>
          <p:nvPr/>
        </p:nvSpPr>
        <p:spPr>
          <a:xfrm>
            <a:off x="825419" y="2737641"/>
            <a:ext cx="2308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44A6916E-8095-4DF1-A064-CEF496CFADF7}"/>
              </a:ext>
            </a:extLst>
          </p:cNvPr>
          <p:cNvSpPr txBox="1"/>
          <p:nvPr/>
        </p:nvSpPr>
        <p:spPr>
          <a:xfrm>
            <a:off x="807664" y="3664303"/>
            <a:ext cx="2308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EB17722C-50D4-4B61-B146-0BEDE561B3E6}"/>
              </a:ext>
            </a:extLst>
          </p:cNvPr>
          <p:cNvSpPr txBox="1"/>
          <p:nvPr/>
        </p:nvSpPr>
        <p:spPr>
          <a:xfrm>
            <a:off x="6042528" y="5565494"/>
            <a:ext cx="3567974" cy="923330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dirty="0"/>
              <a:t>W</a:t>
            </a:r>
            <a:r>
              <a:rPr lang="en-US" dirty="0" err="1"/>
              <a:t>hich</a:t>
            </a:r>
            <a:r>
              <a:rPr lang="en-US" dirty="0"/>
              <a:t> of the sports discussed</a:t>
            </a:r>
            <a:r>
              <a:rPr lang="hr-HR" dirty="0"/>
              <a:t> do</a:t>
            </a:r>
            <a:r>
              <a:rPr lang="en-US" dirty="0"/>
              <a:t> </a:t>
            </a:r>
            <a:r>
              <a:rPr lang="hr-HR" dirty="0" err="1"/>
              <a:t>you</a:t>
            </a:r>
            <a:r>
              <a:rPr lang="en-US" dirty="0"/>
              <a:t> find the most interesting/dangerous/funniest</a:t>
            </a:r>
            <a:r>
              <a:rPr lang="hr-HR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587267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84B578F-4611-461E-BEDA-B62E6AF902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BAA1975-ED38-45DD-A4A8-8F7515BB77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3A0CEB3-44EA-4CE7-9917-D303084FF4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122804B0-57E0-4267-B5AA-8FF541F84C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80552" y="0"/>
            <a:ext cx="5287174" cy="6893972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533F0741-447B-4A9B-AD8D-FDEC1C3C82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59055" y="778554"/>
            <a:ext cx="4238857" cy="406495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9C379244-47F1-4768-BF5C-3E936A371F06}"/>
              </a:ext>
            </a:extLst>
          </p:cNvPr>
          <p:cNvSpPr txBox="1"/>
          <p:nvPr/>
        </p:nvSpPr>
        <p:spPr>
          <a:xfrm>
            <a:off x="8361889" y="5165209"/>
            <a:ext cx="3567974" cy="369332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dirty="0" err="1"/>
              <a:t>What</a:t>
            </a:r>
            <a:r>
              <a:rPr lang="hr-HR" dirty="0"/>
              <a:t> do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think</a:t>
            </a:r>
            <a:r>
              <a:rPr lang="hr-HR" dirty="0"/>
              <a:t> </a:t>
            </a:r>
            <a:r>
              <a:rPr lang="hr-HR" dirty="0" err="1"/>
              <a:t>about</a:t>
            </a:r>
            <a:r>
              <a:rPr lang="hr-HR" dirty="0"/>
              <a:t> </a:t>
            </a:r>
            <a:r>
              <a:rPr lang="hr-HR" dirty="0" err="1"/>
              <a:t>it</a:t>
            </a:r>
            <a:r>
              <a:rPr lang="hr-HR" dirty="0"/>
              <a:t>?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E0E2012C-1F4B-4CA7-A709-5375FD4D3A40}"/>
              </a:ext>
            </a:extLst>
          </p:cNvPr>
          <p:cNvSpPr txBox="1"/>
          <p:nvPr/>
        </p:nvSpPr>
        <p:spPr>
          <a:xfrm>
            <a:off x="1576473" y="440741"/>
            <a:ext cx="1784613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Find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pairs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Pronađite parove.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9E0FF5AF-27A2-4DD3-86C8-4246E3C20CBD}"/>
              </a:ext>
            </a:extLst>
          </p:cNvPr>
          <p:cNvSpPr txBox="1"/>
          <p:nvPr/>
        </p:nvSpPr>
        <p:spPr>
          <a:xfrm>
            <a:off x="643955" y="1496623"/>
            <a:ext cx="1587192" cy="203132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dirty="0" err="1"/>
              <a:t>break</a:t>
            </a:r>
            <a:endParaRPr lang="hr-HR" dirty="0"/>
          </a:p>
          <a:p>
            <a:pPr algn="ctr"/>
            <a:r>
              <a:rPr lang="hr-HR" dirty="0" err="1"/>
              <a:t>enroll</a:t>
            </a:r>
            <a:endParaRPr lang="hr-HR" dirty="0"/>
          </a:p>
          <a:p>
            <a:pPr algn="ctr"/>
            <a:r>
              <a:rPr lang="hr-HR" dirty="0" err="1"/>
              <a:t>win</a:t>
            </a:r>
            <a:endParaRPr lang="hr-HR" dirty="0"/>
          </a:p>
          <a:p>
            <a:pPr algn="ctr"/>
            <a:r>
              <a:rPr lang="hr-HR" dirty="0" err="1"/>
              <a:t>afford</a:t>
            </a:r>
            <a:endParaRPr lang="hr-HR" dirty="0"/>
          </a:p>
          <a:p>
            <a:pPr algn="ctr"/>
            <a:r>
              <a:rPr lang="hr-HR" dirty="0" err="1"/>
              <a:t>be</a:t>
            </a:r>
            <a:endParaRPr lang="hr-HR" dirty="0"/>
          </a:p>
          <a:p>
            <a:pPr algn="ctr"/>
            <a:r>
              <a:rPr lang="hr-HR" dirty="0"/>
              <a:t>plan</a:t>
            </a:r>
          </a:p>
          <a:p>
            <a:pPr algn="ctr"/>
            <a:r>
              <a:rPr lang="hr-HR" dirty="0" err="1"/>
              <a:t>sign</a:t>
            </a:r>
            <a:r>
              <a:rPr lang="hr-HR" dirty="0"/>
              <a:t> 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06EAD79D-B5A6-4E03-A698-77F9D92059F1}"/>
              </a:ext>
            </a:extLst>
          </p:cNvPr>
          <p:cNvSpPr txBox="1"/>
          <p:nvPr/>
        </p:nvSpPr>
        <p:spPr>
          <a:xfrm>
            <a:off x="2547796" y="1496624"/>
            <a:ext cx="2782881" cy="203132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dirty="0"/>
              <a:t>a </a:t>
            </a:r>
            <a:r>
              <a:rPr lang="hr-HR" dirty="0" err="1"/>
              <a:t>contract</a:t>
            </a:r>
            <a:endParaRPr lang="hr-HR" dirty="0"/>
          </a:p>
          <a:p>
            <a:pPr algn="ctr"/>
            <a:r>
              <a:rPr lang="hr-HR" dirty="0"/>
              <a:t>a </a:t>
            </a:r>
            <a:r>
              <a:rPr lang="hr-HR" dirty="0" err="1"/>
              <a:t>record</a:t>
            </a:r>
            <a:endParaRPr lang="hr-HR" dirty="0"/>
          </a:p>
          <a:p>
            <a:pPr algn="ctr"/>
            <a:r>
              <a:rPr lang="hr-HR" dirty="0"/>
              <a:t>a </a:t>
            </a:r>
            <a:r>
              <a:rPr lang="hr-HR" dirty="0" err="1"/>
              <a:t>championship</a:t>
            </a:r>
            <a:endParaRPr lang="hr-HR" dirty="0"/>
          </a:p>
          <a:p>
            <a:pPr algn="ctr"/>
            <a:r>
              <a:rPr lang="en-US" dirty="0"/>
              <a:t>expensive gear</a:t>
            </a:r>
            <a:endParaRPr lang="hr-HR" dirty="0"/>
          </a:p>
          <a:p>
            <a:pPr algn="ctr"/>
            <a:r>
              <a:rPr lang="en-US" dirty="0"/>
              <a:t>at a college</a:t>
            </a:r>
            <a:endParaRPr lang="hr-HR" dirty="0"/>
          </a:p>
          <a:p>
            <a:pPr algn="ctr"/>
            <a:r>
              <a:rPr lang="en-US" dirty="0"/>
              <a:t>physically and mentally fit</a:t>
            </a:r>
            <a:endParaRPr lang="hr-HR" dirty="0"/>
          </a:p>
          <a:p>
            <a:pPr algn="ctr"/>
            <a:r>
              <a:rPr lang="hr-HR" dirty="0"/>
              <a:t>a </a:t>
            </a:r>
            <a:r>
              <a:rPr lang="hr-HR" dirty="0" err="1"/>
              <a:t>diet</a:t>
            </a:r>
            <a:endParaRPr lang="hr-HR" dirty="0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C64DA75-A62C-4184-8D26-99E4C9F547B9}"/>
              </a:ext>
            </a:extLst>
          </p:cNvPr>
          <p:cNvSpPr txBox="1"/>
          <p:nvPr/>
        </p:nvSpPr>
        <p:spPr>
          <a:xfrm>
            <a:off x="265616" y="3717507"/>
            <a:ext cx="3931062" cy="2957861"/>
          </a:xfrm>
          <a:prstGeom prst="rect">
            <a:avLst/>
          </a:prstGeom>
          <a:solidFill>
            <a:srgbClr val="FFFFE5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/>
              <a:t>sign a contract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win a championship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afford expensive gear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plan a diet</a:t>
            </a:r>
          </a:p>
          <a:p>
            <a:pPr algn="ctr">
              <a:lnSpc>
                <a:spcPct val="150000"/>
              </a:lnSpc>
            </a:pPr>
            <a:r>
              <a:rPr lang="en-US" dirty="0"/>
              <a:t>break a record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enroll at a college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be physically and mentally fit</a:t>
            </a:r>
            <a:endParaRPr lang="hr-HR" dirty="0"/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1AB2DFB8-96BB-4159-9937-165B1CFF9111}"/>
              </a:ext>
            </a:extLst>
          </p:cNvPr>
          <p:cNvSpPr txBox="1"/>
          <p:nvPr/>
        </p:nvSpPr>
        <p:spPr>
          <a:xfrm>
            <a:off x="3079104" y="3797061"/>
            <a:ext cx="1580225" cy="338554"/>
          </a:xfrm>
          <a:prstGeom prst="rect">
            <a:avLst/>
          </a:prstGeom>
          <a:solidFill>
            <a:srgbClr val="D5EFFF"/>
          </a:solidFill>
        </p:spPr>
        <p:txBody>
          <a:bodyPr wrap="square" rtlCol="0">
            <a:spAutoFit/>
          </a:bodyPr>
          <a:lstStyle/>
          <a:p>
            <a:r>
              <a:rPr lang="hr-HR" sz="1600" dirty="0"/>
              <a:t>potpisati ugovor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A536ADCE-97D2-40A5-AE71-B9B58E4669B3}"/>
              </a:ext>
            </a:extLst>
          </p:cNvPr>
          <p:cNvSpPr txBox="1"/>
          <p:nvPr/>
        </p:nvSpPr>
        <p:spPr>
          <a:xfrm>
            <a:off x="3227286" y="4227560"/>
            <a:ext cx="1690889" cy="338554"/>
          </a:xfrm>
          <a:prstGeom prst="rect">
            <a:avLst/>
          </a:prstGeom>
          <a:solidFill>
            <a:srgbClr val="D5EFFF"/>
          </a:solidFill>
        </p:spPr>
        <p:txBody>
          <a:bodyPr wrap="square" rtlCol="0">
            <a:spAutoFit/>
          </a:bodyPr>
          <a:lstStyle/>
          <a:p>
            <a:r>
              <a:rPr lang="hr-HR" sz="1600" dirty="0"/>
              <a:t>osvojiti prvenstvo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85B2412E-D435-455A-893C-43E6DBBC9B9A}"/>
              </a:ext>
            </a:extLst>
          </p:cNvPr>
          <p:cNvSpPr txBox="1"/>
          <p:nvPr/>
        </p:nvSpPr>
        <p:spPr>
          <a:xfrm>
            <a:off x="3308742" y="4658059"/>
            <a:ext cx="2146320" cy="338554"/>
          </a:xfrm>
          <a:prstGeom prst="rect">
            <a:avLst/>
          </a:prstGeom>
          <a:solidFill>
            <a:srgbClr val="D5EFFF"/>
          </a:solidFill>
        </p:spPr>
        <p:txBody>
          <a:bodyPr wrap="square" rtlCol="0">
            <a:spAutoFit/>
          </a:bodyPr>
          <a:lstStyle/>
          <a:p>
            <a:r>
              <a:rPr lang="hr-HR" sz="1600" dirty="0"/>
              <a:t>priuštiti skupu opremu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DE6601C2-18AD-4B77-9E11-531749DE18AD}"/>
              </a:ext>
            </a:extLst>
          </p:cNvPr>
          <p:cNvSpPr txBox="1"/>
          <p:nvPr/>
        </p:nvSpPr>
        <p:spPr>
          <a:xfrm>
            <a:off x="2874954" y="5056010"/>
            <a:ext cx="1856844" cy="338554"/>
          </a:xfrm>
          <a:prstGeom prst="rect">
            <a:avLst/>
          </a:prstGeom>
          <a:solidFill>
            <a:srgbClr val="D5EFFF"/>
          </a:solidFill>
        </p:spPr>
        <p:txBody>
          <a:bodyPr wrap="square" rtlCol="0">
            <a:spAutoFit/>
          </a:bodyPr>
          <a:lstStyle/>
          <a:p>
            <a:r>
              <a:rPr lang="hr-HR" sz="1600" dirty="0"/>
              <a:t>planirati prehranu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D143DD57-B06E-49F4-B0A1-F006848D50FA}"/>
              </a:ext>
            </a:extLst>
          </p:cNvPr>
          <p:cNvSpPr txBox="1"/>
          <p:nvPr/>
        </p:nvSpPr>
        <p:spPr>
          <a:xfrm>
            <a:off x="3079104" y="5458753"/>
            <a:ext cx="1492896" cy="338554"/>
          </a:xfrm>
          <a:prstGeom prst="rect">
            <a:avLst/>
          </a:prstGeom>
          <a:solidFill>
            <a:srgbClr val="D5EFFF"/>
          </a:solidFill>
        </p:spPr>
        <p:txBody>
          <a:bodyPr wrap="square" rtlCol="0">
            <a:spAutoFit/>
          </a:bodyPr>
          <a:lstStyle/>
          <a:p>
            <a:r>
              <a:rPr lang="hr-HR" sz="1600" dirty="0"/>
              <a:t>oboriti rekord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8EF040BB-EA6F-4CBB-AD41-63607BF215CC}"/>
              </a:ext>
            </a:extLst>
          </p:cNvPr>
          <p:cNvSpPr txBox="1"/>
          <p:nvPr/>
        </p:nvSpPr>
        <p:spPr>
          <a:xfrm>
            <a:off x="3170089" y="5912776"/>
            <a:ext cx="1489240" cy="338554"/>
          </a:xfrm>
          <a:prstGeom prst="rect">
            <a:avLst/>
          </a:prstGeom>
          <a:solidFill>
            <a:srgbClr val="D5EFFF"/>
          </a:solidFill>
        </p:spPr>
        <p:txBody>
          <a:bodyPr wrap="square" rtlCol="0">
            <a:spAutoFit/>
          </a:bodyPr>
          <a:lstStyle/>
          <a:p>
            <a:r>
              <a:rPr lang="hr-HR" sz="1600" dirty="0"/>
              <a:t>upisati fakultet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DC7A41E2-1CC3-412C-AF10-4B887DDB20BE}"/>
              </a:ext>
            </a:extLst>
          </p:cNvPr>
          <p:cNvSpPr txBox="1"/>
          <p:nvPr/>
        </p:nvSpPr>
        <p:spPr>
          <a:xfrm>
            <a:off x="3686292" y="6327026"/>
            <a:ext cx="3529852" cy="338554"/>
          </a:xfrm>
          <a:prstGeom prst="rect">
            <a:avLst/>
          </a:prstGeom>
          <a:solidFill>
            <a:srgbClr val="D5EFFF"/>
          </a:solidFill>
        </p:spPr>
        <p:txBody>
          <a:bodyPr wrap="square" rtlCol="0">
            <a:spAutoFit/>
          </a:bodyPr>
          <a:lstStyle/>
          <a:p>
            <a:r>
              <a:rPr lang="hr-HR" sz="1600" dirty="0"/>
              <a:t>biti u fizičkoj i mentalnoj dobroj spremi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A08520BB-F65F-4E91-A1B8-ED0088483573}"/>
              </a:ext>
            </a:extLst>
          </p:cNvPr>
          <p:cNvSpPr txBox="1"/>
          <p:nvPr/>
        </p:nvSpPr>
        <p:spPr>
          <a:xfrm>
            <a:off x="5748686" y="5820930"/>
            <a:ext cx="5161970" cy="369332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dirty="0"/>
              <a:t>W</a:t>
            </a:r>
            <a:r>
              <a:rPr lang="en-US" dirty="0"/>
              <a:t>hat </a:t>
            </a:r>
            <a:r>
              <a:rPr lang="hr-HR" dirty="0"/>
              <a:t>do </a:t>
            </a:r>
            <a:r>
              <a:rPr lang="hr-HR" dirty="0" err="1"/>
              <a:t>you</a:t>
            </a:r>
            <a:r>
              <a:rPr lang="en-US" dirty="0"/>
              <a:t> associate the words/expressions with</a:t>
            </a:r>
            <a:r>
              <a:rPr lang="hr-HR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67258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84B578F-4611-461E-BEDA-B62E6AF902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BAA1975-ED38-45DD-A4A8-8F7515BB77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3A0CEB3-44EA-4CE7-9917-D303084FF4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0DBC0AE-374A-481E-ACFE-832F109F92B3}"/>
              </a:ext>
            </a:extLst>
          </p:cNvPr>
          <p:cNvSpPr txBox="1"/>
          <p:nvPr/>
        </p:nvSpPr>
        <p:spPr>
          <a:xfrm>
            <a:off x="4500978" y="537335"/>
            <a:ext cx="3567974" cy="369332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en-US" b="1" dirty="0"/>
              <a:t>‘ON TOP OF THE WORLD’</a:t>
            </a:r>
            <a:endParaRPr lang="hr-HR" b="1" dirty="0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C8CEAD73-4838-4392-B326-EDAD2964C75C}"/>
              </a:ext>
            </a:extLst>
          </p:cNvPr>
          <p:cNvSpPr txBox="1"/>
          <p:nvPr/>
        </p:nvSpPr>
        <p:spPr>
          <a:xfrm>
            <a:off x="760239" y="660956"/>
            <a:ext cx="280021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What</a:t>
            </a:r>
            <a:r>
              <a:rPr lang="hr-HR" sz="1600" b="1" dirty="0">
                <a:solidFill>
                  <a:srgbClr val="0070C0"/>
                </a:solidFill>
              </a:rPr>
              <a:t> do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think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means</a:t>
            </a:r>
            <a:r>
              <a:rPr lang="hr-HR" sz="1600" b="1" dirty="0">
                <a:solidFill>
                  <a:srgbClr val="0070C0"/>
                </a:solidFill>
              </a:rPr>
              <a:t>?</a:t>
            </a:r>
          </a:p>
          <a:p>
            <a:r>
              <a:rPr lang="hr-HR" sz="1600" dirty="0">
                <a:solidFill>
                  <a:srgbClr val="0070C0"/>
                </a:solidFill>
              </a:rPr>
              <a:t>Što mislite da taj izraz znači?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AAD459D3-3105-471B-B184-D5133021B29F}"/>
              </a:ext>
            </a:extLst>
          </p:cNvPr>
          <p:cNvSpPr txBox="1"/>
          <p:nvPr/>
        </p:nvSpPr>
        <p:spPr>
          <a:xfrm>
            <a:off x="200434" y="1445982"/>
            <a:ext cx="430054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70C0"/>
                </a:solidFill>
              </a:rPr>
              <a:t>Darren O’Brien, a young cyclist, feels that way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  <a:r>
              <a:rPr lang="hr-HR" sz="1600" b="1" dirty="0" err="1">
                <a:solidFill>
                  <a:srgbClr val="0070C0"/>
                </a:solidFill>
              </a:rPr>
              <a:t>Try</a:t>
            </a:r>
            <a:r>
              <a:rPr lang="hr-HR" sz="1600" b="1" dirty="0">
                <a:solidFill>
                  <a:srgbClr val="0070C0"/>
                </a:solidFill>
              </a:rPr>
              <a:t> to </a:t>
            </a:r>
            <a:r>
              <a:rPr lang="hr-HR" sz="1600" b="1" dirty="0" err="1">
                <a:solidFill>
                  <a:srgbClr val="0070C0"/>
                </a:solidFill>
              </a:rPr>
              <a:t>guess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why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r>
              <a:rPr lang="hr-HR" sz="1600" dirty="0" err="1">
                <a:solidFill>
                  <a:srgbClr val="0070C0"/>
                </a:solidFill>
              </a:rPr>
              <a:t>Daren</a:t>
            </a:r>
            <a:r>
              <a:rPr lang="hr-HR" sz="1600" dirty="0">
                <a:solidFill>
                  <a:srgbClr val="0070C0"/>
                </a:solidFill>
              </a:rPr>
              <a:t> O’Brien je mladi biciklist koji se tako osjeća. Pokušajte pogoditi zašto.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A405F435-00AC-410C-8D21-0545190888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83226" y="1366837"/>
            <a:ext cx="6467475" cy="4667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8DBA4FC8-7B09-4749-97BD-1A0E016CF596}"/>
              </a:ext>
            </a:extLst>
          </p:cNvPr>
          <p:cNvSpPr txBox="1"/>
          <p:nvPr/>
        </p:nvSpPr>
        <p:spPr>
          <a:xfrm>
            <a:off x="6563956" y="2004010"/>
            <a:ext cx="5250056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Koja je tajna njegova uspjeha u sportu? </a:t>
            </a:r>
            <a:r>
              <a:rPr lang="hr-HR" sz="1600" dirty="0">
                <a:solidFill>
                  <a:srgbClr val="0070C0"/>
                </a:solidFill>
              </a:rPr>
              <a:t>Zapišite svoje ideje. 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C85DBD57-9748-418B-9FE6-C11322C7DA0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91677"/>
          <a:stretch/>
        </p:blipFill>
        <p:spPr>
          <a:xfrm>
            <a:off x="237134" y="2895688"/>
            <a:ext cx="8160913" cy="33855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E2C1EF49-6168-4A9D-B08F-708734FB3A77}"/>
              </a:ext>
            </a:extLst>
          </p:cNvPr>
          <p:cNvSpPr txBox="1"/>
          <p:nvPr/>
        </p:nvSpPr>
        <p:spPr>
          <a:xfrm>
            <a:off x="305739" y="3585326"/>
            <a:ext cx="2436521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Poslušajte intervju s uspješnim mladim biciklistom i saznajte tajnu njegova uspjeha. </a:t>
            </a:r>
          </a:p>
        </p:txBody>
      </p:sp>
      <p:pic>
        <p:nvPicPr>
          <p:cNvPr id="13" name="27_dip_in_8__l11_on_top_of_the_world">
            <a:hlinkClick r:id="" action="ppaction://media"/>
            <a:extLst>
              <a:ext uri="{FF2B5EF4-FFF2-40B4-BE49-F238E27FC236}">
                <a16:creationId xmlns:a16="http://schemas.microsoft.com/office/drawing/2014/main" id="{111582D8-329B-4C9C-8CEB-DE47D98D06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32601" y="5025462"/>
            <a:ext cx="1252384" cy="1252384"/>
          </a:xfrm>
          <a:prstGeom prst="rect">
            <a:avLst/>
          </a:prstGeom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7B52D544-91CA-4B0E-ABA2-A12DA514BF2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47999" y="3833582"/>
            <a:ext cx="4315006" cy="267751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B462F5B2-A175-4E70-9B27-C9F2556E97F8}"/>
              </a:ext>
            </a:extLst>
          </p:cNvPr>
          <p:cNvSpPr txBox="1"/>
          <p:nvPr/>
        </p:nvSpPr>
        <p:spPr>
          <a:xfrm>
            <a:off x="3241849" y="3390243"/>
            <a:ext cx="3682753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Poslušajte audio zapis i poredajte pitanja.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DE38B08A-D7B7-4581-8CAE-ABCED90FAFF3}"/>
              </a:ext>
            </a:extLst>
          </p:cNvPr>
          <p:cNvSpPr txBox="1"/>
          <p:nvPr/>
        </p:nvSpPr>
        <p:spPr>
          <a:xfrm>
            <a:off x="3398742" y="4429919"/>
            <a:ext cx="213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6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570563E6-D36D-4CFB-ADE0-1463314E6BCC}"/>
              </a:ext>
            </a:extLst>
          </p:cNvPr>
          <p:cNvSpPr txBox="1"/>
          <p:nvPr/>
        </p:nvSpPr>
        <p:spPr>
          <a:xfrm>
            <a:off x="3398741" y="4674582"/>
            <a:ext cx="3920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14737F02-354A-43EA-9D2C-F6460A342EB5}"/>
              </a:ext>
            </a:extLst>
          </p:cNvPr>
          <p:cNvSpPr txBox="1"/>
          <p:nvPr/>
        </p:nvSpPr>
        <p:spPr>
          <a:xfrm>
            <a:off x="3398741" y="4925812"/>
            <a:ext cx="3920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938BD181-D403-40D0-8C6F-868D89DE59CA}"/>
              </a:ext>
            </a:extLst>
          </p:cNvPr>
          <p:cNvSpPr txBox="1"/>
          <p:nvPr/>
        </p:nvSpPr>
        <p:spPr>
          <a:xfrm>
            <a:off x="3448574" y="5222225"/>
            <a:ext cx="3920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A729430B-73B6-4F9C-AD5B-BD90583D4AFD}"/>
              </a:ext>
            </a:extLst>
          </p:cNvPr>
          <p:cNvSpPr txBox="1"/>
          <p:nvPr/>
        </p:nvSpPr>
        <p:spPr>
          <a:xfrm>
            <a:off x="3445842" y="5476156"/>
            <a:ext cx="3920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D06BF9C5-94D3-4FFB-A3CF-537037776822}"/>
              </a:ext>
            </a:extLst>
          </p:cNvPr>
          <p:cNvSpPr txBox="1"/>
          <p:nvPr/>
        </p:nvSpPr>
        <p:spPr>
          <a:xfrm>
            <a:off x="3443422" y="5742185"/>
            <a:ext cx="3920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7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6CFD3887-3CEE-44A5-B0E2-CFFA7F0255D1}"/>
              </a:ext>
            </a:extLst>
          </p:cNvPr>
          <p:cNvSpPr txBox="1"/>
          <p:nvPr/>
        </p:nvSpPr>
        <p:spPr>
          <a:xfrm>
            <a:off x="3432588" y="5991297"/>
            <a:ext cx="3920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pic>
        <p:nvPicPr>
          <p:cNvPr id="23" name="Slika 22">
            <a:extLst>
              <a:ext uri="{FF2B5EF4-FFF2-40B4-BE49-F238E27FC236}">
                <a16:creationId xmlns:a16="http://schemas.microsoft.com/office/drawing/2014/main" id="{BC4288EF-6C23-4DEF-AB28-52449EE3B66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758428" y="3509963"/>
            <a:ext cx="3265869" cy="324706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4" name="TekstniOkvir 23">
            <a:extLst>
              <a:ext uri="{FF2B5EF4-FFF2-40B4-BE49-F238E27FC236}">
                <a16:creationId xmlns:a16="http://schemas.microsoft.com/office/drawing/2014/main" id="{CA453CEC-9E37-47FA-B9A4-B65383066848}"/>
              </a:ext>
            </a:extLst>
          </p:cNvPr>
          <p:cNvSpPr txBox="1"/>
          <p:nvPr/>
        </p:nvSpPr>
        <p:spPr>
          <a:xfrm>
            <a:off x="9161808" y="2716647"/>
            <a:ext cx="273847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Poslušajte ponovno i zapisujte bilješke. Zatim dopunite bilješke. 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A2A25A59-DDF4-4FAD-973D-36E8C9861B24}"/>
              </a:ext>
            </a:extLst>
          </p:cNvPr>
          <p:cNvSpPr txBox="1"/>
          <p:nvPr/>
        </p:nvSpPr>
        <p:spPr>
          <a:xfrm>
            <a:off x="8235951" y="4177297"/>
            <a:ext cx="13341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10 </a:t>
            </a:r>
            <a:r>
              <a:rPr lang="hr-HR" sz="1400" dirty="0" err="1">
                <a:solidFill>
                  <a:srgbClr val="FF33CC"/>
                </a:solidFill>
              </a:rPr>
              <a:t>years</a:t>
            </a:r>
            <a:r>
              <a:rPr lang="hr-HR" sz="1400" dirty="0">
                <a:solidFill>
                  <a:srgbClr val="FF33CC"/>
                </a:solidFill>
              </a:rPr>
              <a:t> ago.</a:t>
            </a: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61BF0AE2-DFC9-4378-A680-FFC8958ED556}"/>
              </a:ext>
            </a:extLst>
          </p:cNvPr>
          <p:cNvSpPr txBox="1"/>
          <p:nvPr/>
        </p:nvSpPr>
        <p:spPr>
          <a:xfrm>
            <a:off x="8196831" y="4572089"/>
            <a:ext cx="13341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won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the</a:t>
            </a:r>
            <a:r>
              <a:rPr lang="hr-HR" sz="1400" dirty="0">
                <a:solidFill>
                  <a:srgbClr val="FF33CC"/>
                </a:solidFill>
              </a:rPr>
              <a:t> race.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36703E57-9D36-46CA-9EA2-B4F4A081A877}"/>
              </a:ext>
            </a:extLst>
          </p:cNvPr>
          <p:cNvSpPr txBox="1"/>
          <p:nvPr/>
        </p:nvSpPr>
        <p:spPr>
          <a:xfrm>
            <a:off x="8172630" y="5032889"/>
            <a:ext cx="3853716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33CC"/>
                </a:solidFill>
              </a:rPr>
              <a:t>was offered a contract with the local cycling club</a:t>
            </a:r>
            <a:r>
              <a:rPr lang="hr-HR" sz="1400" dirty="0">
                <a:solidFill>
                  <a:srgbClr val="FF33CC"/>
                </a:solidFill>
              </a:rPr>
              <a:t>.</a:t>
            </a: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0273ACC3-3230-4880-A8C5-8FAEE17C1EC9}"/>
              </a:ext>
            </a:extLst>
          </p:cNvPr>
          <p:cNvSpPr txBox="1"/>
          <p:nvPr/>
        </p:nvSpPr>
        <p:spPr>
          <a:xfrm>
            <a:off x="8316963" y="5396265"/>
            <a:ext cx="13341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for 10 </a:t>
            </a:r>
            <a:r>
              <a:rPr lang="hr-HR" sz="1400" dirty="0" err="1">
                <a:solidFill>
                  <a:srgbClr val="FF33CC"/>
                </a:solidFill>
              </a:rPr>
              <a:t>years</a:t>
            </a:r>
            <a:r>
              <a:rPr lang="hr-HR" sz="1400" dirty="0">
                <a:solidFill>
                  <a:srgbClr val="FF33CC"/>
                </a:solidFill>
              </a:rPr>
              <a:t>.</a:t>
            </a: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657B9032-6356-404D-BC9B-EFC4F46C5261}"/>
              </a:ext>
            </a:extLst>
          </p:cNvPr>
          <p:cNvSpPr txBox="1"/>
          <p:nvPr/>
        </p:nvSpPr>
        <p:spPr>
          <a:xfrm>
            <a:off x="8863919" y="5888481"/>
            <a:ext cx="2654409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33CC"/>
                </a:solidFill>
              </a:rPr>
              <a:t>it’s important to be physically fit</a:t>
            </a:r>
            <a:r>
              <a:rPr lang="hr-HR" sz="1400" dirty="0">
                <a:solidFill>
                  <a:srgbClr val="FF33CC"/>
                </a:solidFill>
              </a:rPr>
              <a:t>.</a:t>
            </a: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2AAE3466-284A-4858-BC50-972E9A7D9A9B}"/>
              </a:ext>
            </a:extLst>
          </p:cNvPr>
          <p:cNvSpPr txBox="1"/>
          <p:nvPr/>
        </p:nvSpPr>
        <p:spPr>
          <a:xfrm>
            <a:off x="8235951" y="6251857"/>
            <a:ext cx="22663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plans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his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diet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carefully</a:t>
            </a:r>
            <a:r>
              <a:rPr lang="hr-HR" sz="1400" dirty="0">
                <a:solidFill>
                  <a:srgbClr val="FF33CC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12744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2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4" grpId="0" animBg="1"/>
      <p:bldP spid="25" grpId="0"/>
      <p:bldP spid="26" grpId="0"/>
      <p:bldP spid="27" grpId="0" animBg="1"/>
      <p:bldP spid="29" grpId="0"/>
      <p:bldP spid="30" grpId="0" animBg="1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84B578F-4611-461E-BEDA-B62E6AF902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BAA1975-ED38-45DD-A4A8-8F7515BB77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3A0CEB3-44EA-4CE7-9917-D303084FF4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1AB1503-D766-49AE-BBA0-5F653607A1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9136" y="281990"/>
            <a:ext cx="7010400" cy="32385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7C896504-ADAD-4D89-AF3D-8F76EDF6DA93}"/>
              </a:ext>
            </a:extLst>
          </p:cNvPr>
          <p:cNvSpPr txBox="1"/>
          <p:nvPr/>
        </p:nvSpPr>
        <p:spPr>
          <a:xfrm>
            <a:off x="730384" y="812313"/>
            <a:ext cx="3212910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109. Do </a:t>
            </a:r>
            <a:r>
              <a:rPr lang="hr-HR" sz="1600" b="1" dirty="0" err="1">
                <a:solidFill>
                  <a:srgbClr val="0070C0"/>
                </a:solidFill>
              </a:rPr>
              <a:t>exercises</a:t>
            </a:r>
            <a:r>
              <a:rPr lang="hr-HR" sz="1600" b="1" dirty="0">
                <a:solidFill>
                  <a:srgbClr val="0070C0"/>
                </a:solidFill>
              </a:rPr>
              <a:t> 7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8.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109 i riješite 7. i 8. zadatak. </a:t>
            </a:r>
          </a:p>
        </p:txBody>
      </p:sp>
      <p:sp>
        <p:nvSpPr>
          <p:cNvPr id="7" name="Elipsa 6">
            <a:extLst>
              <a:ext uri="{FF2B5EF4-FFF2-40B4-BE49-F238E27FC236}">
                <a16:creationId xmlns:a16="http://schemas.microsoft.com/office/drawing/2014/main" id="{35EE34F6-EA50-449B-898F-AF41B4D4C391}"/>
              </a:ext>
            </a:extLst>
          </p:cNvPr>
          <p:cNvSpPr/>
          <p:nvPr/>
        </p:nvSpPr>
        <p:spPr>
          <a:xfrm>
            <a:off x="5477523" y="1122363"/>
            <a:ext cx="372862" cy="404596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8" name="Elipsa 7">
            <a:extLst>
              <a:ext uri="{FF2B5EF4-FFF2-40B4-BE49-F238E27FC236}">
                <a16:creationId xmlns:a16="http://schemas.microsoft.com/office/drawing/2014/main" id="{5A827390-4CCD-4EDB-A09E-06CDB8DE36AC}"/>
              </a:ext>
            </a:extLst>
          </p:cNvPr>
          <p:cNvSpPr/>
          <p:nvPr/>
        </p:nvSpPr>
        <p:spPr>
          <a:xfrm>
            <a:off x="8221528" y="1122363"/>
            <a:ext cx="656142" cy="404596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id="{B18D127D-F7BF-4613-B1ED-17CADA472961}"/>
              </a:ext>
            </a:extLst>
          </p:cNvPr>
          <p:cNvSpPr/>
          <p:nvPr/>
        </p:nvSpPr>
        <p:spPr>
          <a:xfrm>
            <a:off x="5469450" y="1416736"/>
            <a:ext cx="656142" cy="404596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C6EDD96B-6406-4FFB-8EF6-4C9F10F6CBD2}"/>
              </a:ext>
            </a:extLst>
          </p:cNvPr>
          <p:cNvSpPr/>
          <p:nvPr/>
        </p:nvSpPr>
        <p:spPr>
          <a:xfrm>
            <a:off x="6025382" y="1665072"/>
            <a:ext cx="490828" cy="404596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4403DE13-4C86-41B4-B25E-C82E75302354}"/>
              </a:ext>
            </a:extLst>
          </p:cNvPr>
          <p:cNvSpPr/>
          <p:nvPr/>
        </p:nvSpPr>
        <p:spPr>
          <a:xfrm>
            <a:off x="8877670" y="1667291"/>
            <a:ext cx="953676" cy="402377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1AB18974-0B60-45F7-BDE2-EC9BE8684CFE}"/>
              </a:ext>
            </a:extLst>
          </p:cNvPr>
          <p:cNvSpPr/>
          <p:nvPr/>
        </p:nvSpPr>
        <p:spPr>
          <a:xfrm>
            <a:off x="6516210" y="1951014"/>
            <a:ext cx="400976" cy="400404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87AF97D8-E52D-4C84-A5E6-C8C84C5B4568}"/>
              </a:ext>
            </a:extLst>
          </p:cNvPr>
          <p:cNvSpPr/>
          <p:nvPr/>
        </p:nvSpPr>
        <p:spPr>
          <a:xfrm>
            <a:off x="7221583" y="2224674"/>
            <a:ext cx="400976" cy="400404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89968E69-7131-4B70-BE3D-E280D3C4C6CE}"/>
              </a:ext>
            </a:extLst>
          </p:cNvPr>
          <p:cNvSpPr/>
          <p:nvPr/>
        </p:nvSpPr>
        <p:spPr>
          <a:xfrm>
            <a:off x="9299633" y="2224674"/>
            <a:ext cx="400976" cy="400404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E5B0E700-5411-464A-985C-4833ABB70328}"/>
              </a:ext>
            </a:extLst>
          </p:cNvPr>
          <p:cNvSpPr/>
          <p:nvPr/>
        </p:nvSpPr>
        <p:spPr>
          <a:xfrm>
            <a:off x="6225400" y="2550395"/>
            <a:ext cx="400976" cy="400404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09116D35-3308-4172-9433-FF088138A84E}"/>
              </a:ext>
            </a:extLst>
          </p:cNvPr>
          <p:cNvSpPr/>
          <p:nvPr/>
        </p:nvSpPr>
        <p:spPr>
          <a:xfrm>
            <a:off x="9831346" y="2542103"/>
            <a:ext cx="715326" cy="36793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5BA0A69C-47F9-4209-AE5A-13F326CEA800}"/>
              </a:ext>
            </a:extLst>
          </p:cNvPr>
          <p:cNvSpPr/>
          <p:nvPr/>
        </p:nvSpPr>
        <p:spPr>
          <a:xfrm>
            <a:off x="7021095" y="2834745"/>
            <a:ext cx="400976" cy="400404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256BF037-F009-4161-970E-D497F840476E}"/>
              </a:ext>
            </a:extLst>
          </p:cNvPr>
          <p:cNvSpPr/>
          <p:nvPr/>
        </p:nvSpPr>
        <p:spPr>
          <a:xfrm>
            <a:off x="5396413" y="3125350"/>
            <a:ext cx="1395003" cy="395140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19" name="Slika 18">
            <a:extLst>
              <a:ext uri="{FF2B5EF4-FFF2-40B4-BE49-F238E27FC236}">
                <a16:creationId xmlns:a16="http://schemas.microsoft.com/office/drawing/2014/main" id="{8AD3C2B9-81A4-465E-8382-B7192C9E48E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1669" b="89895"/>
          <a:stretch/>
        </p:blipFill>
        <p:spPr>
          <a:xfrm>
            <a:off x="6850006" y="4063800"/>
            <a:ext cx="5237606" cy="63234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Slika 19">
            <a:extLst>
              <a:ext uri="{FF2B5EF4-FFF2-40B4-BE49-F238E27FC236}">
                <a16:creationId xmlns:a16="http://schemas.microsoft.com/office/drawing/2014/main" id="{042FF000-EC66-4540-9938-6AA87429E3A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1261" b="27535"/>
          <a:stretch/>
        </p:blipFill>
        <p:spPr>
          <a:xfrm>
            <a:off x="162978" y="2950799"/>
            <a:ext cx="6582641" cy="377057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1" name="TekstniOkvir 20">
            <a:extLst>
              <a:ext uri="{FF2B5EF4-FFF2-40B4-BE49-F238E27FC236}">
                <a16:creationId xmlns:a16="http://schemas.microsoft.com/office/drawing/2014/main" id="{AE5C633D-DDE8-4D83-8D84-66085BE2AC4B}"/>
              </a:ext>
            </a:extLst>
          </p:cNvPr>
          <p:cNvSpPr txBox="1"/>
          <p:nvPr/>
        </p:nvSpPr>
        <p:spPr>
          <a:xfrm>
            <a:off x="7587120" y="4880593"/>
            <a:ext cx="4226977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Glagole iz zagrada preoblikujte u ispravan oblik (</a:t>
            </a:r>
            <a:r>
              <a:rPr lang="hr-HR" sz="1600" i="1" dirty="0" err="1">
                <a:solidFill>
                  <a:srgbClr val="0070C0"/>
                </a:solidFill>
              </a:rPr>
              <a:t>present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smple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present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perfect</a:t>
            </a:r>
            <a:r>
              <a:rPr lang="hr-HR" sz="1600" i="1" dirty="0">
                <a:solidFill>
                  <a:srgbClr val="0070C0"/>
                </a:solidFill>
              </a:rPr>
              <a:t> i past </a:t>
            </a:r>
            <a:r>
              <a:rPr lang="hr-HR" sz="1600" i="1" dirty="0" err="1">
                <a:solidFill>
                  <a:srgbClr val="0070C0"/>
                </a:solidFill>
              </a:rPr>
              <a:t>simple</a:t>
            </a:r>
            <a:r>
              <a:rPr lang="hr-HR" sz="1600" dirty="0">
                <a:solidFill>
                  <a:srgbClr val="0070C0"/>
                </a:solidFill>
              </a:rPr>
              <a:t>). 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9CD0A76C-47D1-4ACB-A60D-FE379BD587AD}"/>
              </a:ext>
            </a:extLst>
          </p:cNvPr>
          <p:cNvSpPr txBox="1"/>
          <p:nvPr/>
        </p:nvSpPr>
        <p:spPr>
          <a:xfrm>
            <a:off x="2799591" y="3217447"/>
            <a:ext cx="1313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became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4B1F9CEC-B258-46EA-B9D0-E089395E580B}"/>
              </a:ext>
            </a:extLst>
          </p:cNvPr>
          <p:cNvSpPr txBox="1"/>
          <p:nvPr/>
        </p:nvSpPr>
        <p:spPr>
          <a:xfrm>
            <a:off x="730384" y="3733917"/>
            <a:ext cx="1313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D61D03C3-F69C-4E12-8247-D9B8AF10A310}"/>
              </a:ext>
            </a:extLst>
          </p:cNvPr>
          <p:cNvSpPr txBox="1"/>
          <p:nvPr/>
        </p:nvSpPr>
        <p:spPr>
          <a:xfrm>
            <a:off x="4669058" y="3725246"/>
            <a:ext cx="1313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started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F409B7E9-5A04-4EA6-AA62-3305CEF79B01}"/>
              </a:ext>
            </a:extLst>
          </p:cNvPr>
          <p:cNvSpPr txBox="1"/>
          <p:nvPr/>
        </p:nvSpPr>
        <p:spPr>
          <a:xfrm>
            <a:off x="742755" y="4260642"/>
            <a:ext cx="1313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C8634D84-E871-4127-BDF4-2E27CA214E9A}"/>
              </a:ext>
            </a:extLst>
          </p:cNvPr>
          <p:cNvSpPr txBox="1"/>
          <p:nvPr/>
        </p:nvSpPr>
        <p:spPr>
          <a:xfrm>
            <a:off x="2951991" y="4267855"/>
            <a:ext cx="1313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had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10EC66D0-5DC7-4B26-BFF0-4ADC4335D946}"/>
              </a:ext>
            </a:extLst>
          </p:cNvPr>
          <p:cNvSpPr txBox="1"/>
          <p:nvPr/>
        </p:nvSpPr>
        <p:spPr>
          <a:xfrm>
            <a:off x="1769199" y="4548671"/>
            <a:ext cx="1313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ACB443F3-1D8D-4760-80EE-AE5B895759C4}"/>
              </a:ext>
            </a:extLst>
          </p:cNvPr>
          <p:cNvSpPr txBox="1"/>
          <p:nvPr/>
        </p:nvSpPr>
        <p:spPr>
          <a:xfrm>
            <a:off x="4029689" y="4537334"/>
            <a:ext cx="1313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127AF396-D921-4AB3-97FE-80B864132015}"/>
              </a:ext>
            </a:extLst>
          </p:cNvPr>
          <p:cNvSpPr txBox="1"/>
          <p:nvPr/>
        </p:nvSpPr>
        <p:spPr>
          <a:xfrm>
            <a:off x="1867233" y="4787816"/>
            <a:ext cx="1313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won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06481BC6-B9F0-4036-86C1-0F1178263C54}"/>
              </a:ext>
            </a:extLst>
          </p:cNvPr>
          <p:cNvSpPr txBox="1"/>
          <p:nvPr/>
        </p:nvSpPr>
        <p:spPr>
          <a:xfrm>
            <a:off x="4871190" y="4752648"/>
            <a:ext cx="1313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6BE4DA42-7D42-4A3C-8AFD-06E3254D6334}"/>
              </a:ext>
            </a:extLst>
          </p:cNvPr>
          <p:cNvSpPr txBox="1"/>
          <p:nvPr/>
        </p:nvSpPr>
        <p:spPr>
          <a:xfrm>
            <a:off x="753382" y="5321729"/>
            <a:ext cx="1313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trains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2" name="TekstniOkvir 31">
            <a:extLst>
              <a:ext uri="{FF2B5EF4-FFF2-40B4-BE49-F238E27FC236}">
                <a16:creationId xmlns:a16="http://schemas.microsoft.com/office/drawing/2014/main" id="{E4F522AD-A6D2-4FC4-BF33-71E7004B218B}"/>
              </a:ext>
            </a:extLst>
          </p:cNvPr>
          <p:cNvSpPr txBox="1"/>
          <p:nvPr/>
        </p:nvSpPr>
        <p:spPr>
          <a:xfrm>
            <a:off x="4119650" y="5321729"/>
            <a:ext cx="1313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eats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3" name="TekstniOkvir 32">
            <a:extLst>
              <a:ext uri="{FF2B5EF4-FFF2-40B4-BE49-F238E27FC236}">
                <a16:creationId xmlns:a16="http://schemas.microsoft.com/office/drawing/2014/main" id="{A3E6FBF9-0921-4334-8C92-289156D5D235}"/>
              </a:ext>
            </a:extLst>
          </p:cNvPr>
          <p:cNvSpPr txBox="1"/>
          <p:nvPr/>
        </p:nvSpPr>
        <p:spPr>
          <a:xfrm>
            <a:off x="1122621" y="5577850"/>
            <a:ext cx="1313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does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4" name="TekstniOkvir 33">
            <a:extLst>
              <a:ext uri="{FF2B5EF4-FFF2-40B4-BE49-F238E27FC236}">
                <a16:creationId xmlns:a16="http://schemas.microsoft.com/office/drawing/2014/main" id="{8229B6E1-E2FD-4E8F-818F-60A9404741B1}"/>
              </a:ext>
            </a:extLst>
          </p:cNvPr>
          <p:cNvSpPr txBox="1"/>
          <p:nvPr/>
        </p:nvSpPr>
        <p:spPr>
          <a:xfrm>
            <a:off x="730383" y="5870340"/>
            <a:ext cx="1313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worked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5" name="TekstniOkvir 34">
            <a:extLst>
              <a:ext uri="{FF2B5EF4-FFF2-40B4-BE49-F238E27FC236}">
                <a16:creationId xmlns:a16="http://schemas.microsoft.com/office/drawing/2014/main" id="{DEC5120B-594E-4FB3-A427-9D73FC5C624A}"/>
              </a:ext>
            </a:extLst>
          </p:cNvPr>
          <p:cNvSpPr txBox="1"/>
          <p:nvPr/>
        </p:nvSpPr>
        <p:spPr>
          <a:xfrm>
            <a:off x="3748845" y="5820308"/>
            <a:ext cx="1313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made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6" name="TekstniOkvir 35">
            <a:extLst>
              <a:ext uri="{FF2B5EF4-FFF2-40B4-BE49-F238E27FC236}">
                <a16:creationId xmlns:a16="http://schemas.microsoft.com/office/drawing/2014/main" id="{21C6A971-FD80-4816-AE4F-899150A5F2B2}"/>
              </a:ext>
            </a:extLst>
          </p:cNvPr>
          <p:cNvSpPr txBox="1"/>
          <p:nvPr/>
        </p:nvSpPr>
        <p:spPr>
          <a:xfrm>
            <a:off x="1381946" y="6126461"/>
            <a:ext cx="1313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taken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7" name="TekstniOkvir 36">
            <a:extLst>
              <a:ext uri="{FF2B5EF4-FFF2-40B4-BE49-F238E27FC236}">
                <a16:creationId xmlns:a16="http://schemas.microsoft.com/office/drawing/2014/main" id="{F427BED3-A2A6-4C90-BBDE-81FA43D8DDD9}"/>
              </a:ext>
            </a:extLst>
          </p:cNvPr>
          <p:cNvSpPr txBox="1"/>
          <p:nvPr/>
        </p:nvSpPr>
        <p:spPr>
          <a:xfrm>
            <a:off x="1397077" y="6372137"/>
            <a:ext cx="1313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8" name="TekstniOkvir 37">
            <a:extLst>
              <a:ext uri="{FF2B5EF4-FFF2-40B4-BE49-F238E27FC236}">
                <a16:creationId xmlns:a16="http://schemas.microsoft.com/office/drawing/2014/main" id="{38181DCC-33D9-4793-887E-BAE8645A8B28}"/>
              </a:ext>
            </a:extLst>
          </p:cNvPr>
          <p:cNvSpPr txBox="1"/>
          <p:nvPr/>
        </p:nvSpPr>
        <p:spPr>
          <a:xfrm>
            <a:off x="7622560" y="737771"/>
            <a:ext cx="2078050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Odaberite točan oblik. </a:t>
            </a:r>
          </a:p>
        </p:txBody>
      </p:sp>
    </p:spTree>
    <p:extLst>
      <p:ext uri="{BB962C8B-B14F-4D97-AF65-F5344CB8AC3E}">
        <p14:creationId xmlns:p14="http://schemas.microsoft.com/office/powerpoint/2010/main" val="256250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84B578F-4611-461E-BEDA-B62E6AF902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BAA1975-ED38-45DD-A4A8-8F7515BB77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3A0CEB3-44EA-4CE7-9917-D303084FF4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1383EBE-0227-4095-9051-0CBAE92AC28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329"/>
          <a:stretch/>
        </p:blipFill>
        <p:spPr>
          <a:xfrm>
            <a:off x="590736" y="1269586"/>
            <a:ext cx="3504829" cy="410136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5229317-41F4-4C24-9315-5A02A44B715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53623" b="18671"/>
          <a:stretch/>
        </p:blipFill>
        <p:spPr>
          <a:xfrm>
            <a:off x="5028829" y="374152"/>
            <a:ext cx="3941685" cy="156223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4FA4EFAB-5804-4C91-91AF-1FF16C13E79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8573" r="833" b="5620"/>
          <a:stretch/>
        </p:blipFill>
        <p:spPr>
          <a:xfrm>
            <a:off x="4933441" y="2151143"/>
            <a:ext cx="4669654" cy="196873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hlinkClick r:id="rId6"/>
            <a:extLst>
              <a:ext uri="{FF2B5EF4-FFF2-40B4-BE49-F238E27FC236}">
                <a16:creationId xmlns:a16="http://schemas.microsoft.com/office/drawing/2014/main" id="{580B60C3-E677-4A3A-8A8D-8433B6ADB11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57766" y="5306982"/>
            <a:ext cx="2526761" cy="968689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E14C7671-94C3-4064-888D-CCB801047533}"/>
              </a:ext>
            </a:extLst>
          </p:cNvPr>
          <p:cNvSpPr txBox="1"/>
          <p:nvPr/>
        </p:nvSpPr>
        <p:spPr>
          <a:xfrm>
            <a:off x="5789830" y="5370952"/>
            <a:ext cx="1873801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 igri za ponavljanje.</a:t>
            </a:r>
            <a:endParaRPr lang="hr-HR" sz="1600" i="1" dirty="0">
              <a:solidFill>
                <a:srgbClr val="0070C0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F5E57EA7-141B-4365-8AAC-C5B103253B18}"/>
              </a:ext>
            </a:extLst>
          </p:cNvPr>
          <p:cNvSpPr txBox="1"/>
          <p:nvPr/>
        </p:nvSpPr>
        <p:spPr>
          <a:xfrm>
            <a:off x="9809872" y="540034"/>
            <a:ext cx="2103960" cy="2292922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hr-HR" sz="1600" dirty="0">
                <a:solidFill>
                  <a:srgbClr val="0070C0"/>
                </a:solidFill>
              </a:rPr>
              <a:t>Proučite definiciju i pogodite koji je to sport.</a:t>
            </a:r>
          </a:p>
          <a:p>
            <a:pPr marL="342900" indent="-342900">
              <a:buAutoNum type="alphaLcParenR"/>
            </a:pPr>
            <a:r>
              <a:rPr lang="hr-HR" sz="1600" dirty="0">
                <a:solidFill>
                  <a:srgbClr val="0070C0"/>
                </a:solidFill>
              </a:rPr>
              <a:t>U malim grupama odaberite tri sporta. Opišite ih razredu, a oni će pogađati o kojem se sportu radi.  </a:t>
            </a:r>
          </a:p>
        </p:txBody>
      </p:sp>
    </p:spTree>
    <p:extLst>
      <p:ext uri="{BB962C8B-B14F-4D97-AF65-F5344CB8AC3E}">
        <p14:creationId xmlns:p14="http://schemas.microsoft.com/office/powerpoint/2010/main" val="1855490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459</Words>
  <Application>Microsoft Office PowerPoint</Application>
  <PresentationFormat>Široki zaslon</PresentationFormat>
  <Paragraphs>106</Paragraphs>
  <Slides>7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korisnik</cp:lastModifiedBy>
  <cp:revision>11</cp:revision>
  <dcterms:created xsi:type="dcterms:W3CDTF">2022-01-31T19:06:03Z</dcterms:created>
  <dcterms:modified xsi:type="dcterms:W3CDTF">2022-02-01T08:21:46Z</dcterms:modified>
</cp:coreProperties>
</file>